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9" r:id="rId3"/>
    <p:sldId id="258" r:id="rId4"/>
    <p:sldId id="259" r:id="rId5"/>
    <p:sldId id="260" r:id="rId6"/>
    <p:sldId id="261" r:id="rId7"/>
    <p:sldId id="262" r:id="rId8"/>
    <p:sldId id="264" r:id="rId9"/>
    <p:sldId id="263" r:id="rId10"/>
    <p:sldId id="265" r:id="rId11"/>
    <p:sldId id="267"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p:restoredTop sz="94694"/>
  </p:normalViewPr>
  <p:slideViewPr>
    <p:cSldViewPr snapToGrid="0">
      <p:cViewPr varScale="1">
        <p:scale>
          <a:sx n="83" d="100"/>
          <a:sy n="83" d="100"/>
        </p:scale>
        <p:origin x="2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00F54-E749-0007-CC34-4B1CDA7348B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63EE954-2C41-A68A-1A83-E3754B51B1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2FEC95B-9D59-746A-5A8F-332F9CE93518}"/>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BF337F12-D7D4-2F38-8DC5-5CA758C3E9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AE83E1-37D1-D8E8-65D0-60DB19C4A3BD}"/>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52752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E23D38-4DB8-1836-B4CA-C58AB08DA64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B203EAD-0947-6C9C-14E9-08320A1D9DC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B27AABE-B93D-1AD7-4042-F3F83A304F5C}"/>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654240A6-54AD-1721-FE3B-5E77062721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24C498-70F4-3EC9-B0B3-8318534714A8}"/>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17452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97086A0-AC9E-54E0-B852-7430A47B4C3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38E9625-4B66-1B64-6548-7DFB42090DA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00F24ED-F744-1C1A-10F4-48EA613356B3}"/>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B0E3F8BF-2E10-1D66-C4AF-9A64026E61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FD0D5B2-96CC-8BC8-EB4D-075D26C00DB2}"/>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229014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068E51-C3EA-59A7-550E-B3D297808C3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C6CE5AD-7340-DDA9-767F-3FCD137D6E6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DC0CD2-1803-0466-C123-6EA1642E5F53}"/>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B544FE70-F14F-CB7F-B3FA-F62392E142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61D189-65F2-6DAA-B0C5-567535B52B2A}"/>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366062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EA72AA-35A1-F441-C0E2-F9BEE65D492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53B6025-F5BF-E29B-BD37-C5527FAB9E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3F519F2-3230-B4BB-702E-610BB10AF0A3}"/>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B321AC3E-92CD-4D11-742E-8100F06AD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A737A1-2192-CA66-521F-60FCE7C098A4}"/>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527067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145E41-EF3C-3E78-4D27-BF99AF22D6C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3BB4C59-80E4-8DD4-902C-6B15420BADD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EC932E2-A772-A706-3E98-AC6BFB76D32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CBC906D-773E-9F81-D1DA-F65877BCF0BE}"/>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6" name="Alt Bilgi Yer Tutucusu 5">
            <a:extLst>
              <a:ext uri="{FF2B5EF4-FFF2-40B4-BE49-F238E27FC236}">
                <a16:creationId xmlns:a16="http://schemas.microsoft.com/office/drawing/2014/main" id="{3125D36B-BB24-1792-5B16-EF192416945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B6E23F7-C7A8-2595-BAC2-6CE77EF96A4B}"/>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301240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55C803-6516-154E-3AEC-EF4CF39AFA9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20ECD7-AE00-5313-B148-65CE06F096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143CFCB-1143-A9CF-FB85-C0127602913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A8FCD69-67E4-477F-0153-7419456585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56FFC6D-4C46-E77F-B0C8-1EFD0A16474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8A4D543-EF45-6DFD-186D-910B80385A99}"/>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8" name="Alt Bilgi Yer Tutucusu 7">
            <a:extLst>
              <a:ext uri="{FF2B5EF4-FFF2-40B4-BE49-F238E27FC236}">
                <a16:creationId xmlns:a16="http://schemas.microsoft.com/office/drawing/2014/main" id="{F78425BE-566F-3337-E765-371429E045B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DDA52DE-DDD9-41E3-E72C-BFA0D597EFF6}"/>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119292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9871D3-B3AB-186A-FDBE-744E508CBFB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C68C0E5-AA6F-6AD9-01A6-6C331A7B03AA}"/>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4" name="Alt Bilgi Yer Tutucusu 3">
            <a:extLst>
              <a:ext uri="{FF2B5EF4-FFF2-40B4-BE49-F238E27FC236}">
                <a16:creationId xmlns:a16="http://schemas.microsoft.com/office/drawing/2014/main" id="{AD7DD6DE-2472-AEFA-497C-34A8600CFB2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0DD2851-DC42-E890-16F7-3AEE174549F6}"/>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336498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9409953-B7F7-A4FF-5E1B-32F9C22CA79D}"/>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3" name="Alt Bilgi Yer Tutucusu 2">
            <a:extLst>
              <a:ext uri="{FF2B5EF4-FFF2-40B4-BE49-F238E27FC236}">
                <a16:creationId xmlns:a16="http://schemas.microsoft.com/office/drawing/2014/main" id="{63337156-63B9-0790-4F60-71786DED02A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E326C01-8189-3CD5-9A06-F3988162528F}"/>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124799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A35BEE-DA1C-A18E-3BD5-D2DEE9A9B58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F2BCACF-AE71-F8C2-7B9D-F5A78D2877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ED92593-3C9E-B515-8D9B-CE7F34F64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59AD130-5CC6-090F-90C9-603A3F64776C}"/>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6" name="Alt Bilgi Yer Tutucusu 5">
            <a:extLst>
              <a:ext uri="{FF2B5EF4-FFF2-40B4-BE49-F238E27FC236}">
                <a16:creationId xmlns:a16="http://schemas.microsoft.com/office/drawing/2014/main" id="{A8F3C7C5-68F7-6098-CF17-B91C900D29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9382743-C114-523F-E7F5-87F51265A4CE}"/>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27928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106744-2539-2DA9-DBB2-A9396DEE7E9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721101A-0C99-CD10-8313-6AB8E57A20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E6C71EC-E040-5316-D683-71004B2473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44EE0A4-988A-2F21-A531-05028E832966}"/>
              </a:ext>
            </a:extLst>
          </p:cNvPr>
          <p:cNvSpPr>
            <a:spLocks noGrp="1"/>
          </p:cNvSpPr>
          <p:nvPr>
            <p:ph type="dt" sz="half" idx="10"/>
          </p:nvPr>
        </p:nvSpPr>
        <p:spPr/>
        <p:txBody>
          <a:bodyPr/>
          <a:lstStyle/>
          <a:p>
            <a:fld id="{1696618C-9952-2D40-A722-6B18BC3566A6}" type="datetimeFigureOut">
              <a:rPr lang="tr-TR" smtClean="0"/>
              <a:t>18.02.2025</a:t>
            </a:fld>
            <a:endParaRPr lang="tr-TR"/>
          </a:p>
        </p:txBody>
      </p:sp>
      <p:sp>
        <p:nvSpPr>
          <p:cNvPr id="6" name="Alt Bilgi Yer Tutucusu 5">
            <a:extLst>
              <a:ext uri="{FF2B5EF4-FFF2-40B4-BE49-F238E27FC236}">
                <a16:creationId xmlns:a16="http://schemas.microsoft.com/office/drawing/2014/main" id="{D77B0D75-D4C0-7FCB-B8E1-49344EF913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F794164-7FBB-89E0-0109-A7AD2D45C8E0}"/>
              </a:ext>
            </a:extLst>
          </p:cNvPr>
          <p:cNvSpPr>
            <a:spLocks noGrp="1"/>
          </p:cNvSpPr>
          <p:nvPr>
            <p:ph type="sldNum" sz="quarter" idx="12"/>
          </p:nvPr>
        </p:nvSpPr>
        <p:spPr/>
        <p:txBody>
          <a:bodyPr/>
          <a:lstStyle/>
          <a:p>
            <a:fld id="{3EDF1A5A-A30B-A64D-BF59-FF81A1A05A2B}" type="slidenum">
              <a:rPr lang="tr-TR" smtClean="0"/>
              <a:t>‹#›</a:t>
            </a:fld>
            <a:endParaRPr lang="tr-TR"/>
          </a:p>
        </p:txBody>
      </p:sp>
    </p:spTree>
    <p:extLst>
      <p:ext uri="{BB962C8B-B14F-4D97-AF65-F5344CB8AC3E}">
        <p14:creationId xmlns:p14="http://schemas.microsoft.com/office/powerpoint/2010/main" val="83964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EFB6091-8A67-7B58-00E6-96FFDD8D20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1CF81E8-ABBE-AB4D-50FF-7E2F98F9EE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21BA363-4592-E4C7-7E04-2DF3D42305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696618C-9952-2D40-A722-6B18BC3566A6}" type="datetimeFigureOut">
              <a:rPr lang="tr-TR" smtClean="0"/>
              <a:t>18.02.2025</a:t>
            </a:fld>
            <a:endParaRPr lang="tr-TR"/>
          </a:p>
        </p:txBody>
      </p:sp>
      <p:sp>
        <p:nvSpPr>
          <p:cNvPr id="5" name="Alt Bilgi Yer Tutucusu 4">
            <a:extLst>
              <a:ext uri="{FF2B5EF4-FFF2-40B4-BE49-F238E27FC236}">
                <a16:creationId xmlns:a16="http://schemas.microsoft.com/office/drawing/2014/main" id="{6260BFA0-DA7D-15A8-5F76-381E82A79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7248F098-D5A6-DCE9-55D8-B55B20860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DF1A5A-A30B-A64D-BF59-FF81A1A05A2B}" type="slidenum">
              <a:rPr lang="tr-TR" smtClean="0"/>
              <a:t>‹#›</a:t>
            </a:fld>
            <a:endParaRPr lang="tr-TR"/>
          </a:p>
        </p:txBody>
      </p:sp>
    </p:spTree>
    <p:extLst>
      <p:ext uri="{BB962C8B-B14F-4D97-AF65-F5344CB8AC3E}">
        <p14:creationId xmlns:p14="http://schemas.microsoft.com/office/powerpoint/2010/main" val="23335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01C0-F609-5364-605F-B13318C2A291}"/>
              </a:ext>
            </a:extLst>
          </p:cNvPr>
          <p:cNvSpPr>
            <a:spLocks noGrp="1"/>
          </p:cNvSpPr>
          <p:nvPr>
            <p:ph type="ctrTitle"/>
          </p:nvPr>
        </p:nvSpPr>
        <p:spPr>
          <a:xfrm>
            <a:off x="871702" y="1386067"/>
            <a:ext cx="10741572" cy="2647506"/>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BAŞLIK</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F86554EC-A26D-9B6F-5131-5DC52D317F7B}"/>
              </a:ext>
            </a:extLst>
          </p:cNvPr>
          <p:cNvSpPr>
            <a:spLocks noGrp="1"/>
          </p:cNvSpPr>
          <p:nvPr>
            <p:ph type="subTitle" idx="1"/>
          </p:nvPr>
        </p:nvSpPr>
        <p:spPr>
          <a:xfrm>
            <a:off x="1670488" y="3770258"/>
            <a:ext cx="9144000" cy="2647506"/>
          </a:xfrm>
        </p:spPr>
        <p:txBody>
          <a:bodyPr>
            <a:normAutofit/>
          </a:bodyPr>
          <a:lstStyle/>
          <a:p>
            <a:endParaRPr lang="tr-TR" b="1" baseline="30000" dirty="0">
              <a:latin typeface="Times New Roman" panose="02020603050405020304" pitchFamily="18" charset="0"/>
              <a:cs typeface="Times New Roman" panose="02020603050405020304" pitchFamily="18" charset="0"/>
            </a:endParaRPr>
          </a:p>
          <a:p>
            <a:r>
              <a:rPr lang="tr-TR" b="1" baseline="30000" dirty="0">
                <a:latin typeface="Times New Roman" panose="02020603050405020304" pitchFamily="18" charset="0"/>
                <a:cs typeface="Times New Roman" panose="02020603050405020304" pitchFamily="18" charset="0"/>
              </a:rPr>
              <a:t>Yazar Adı ve Soyadı</a:t>
            </a:r>
          </a:p>
          <a:p>
            <a:r>
              <a:rPr lang="tr-TR" baseline="30000" dirty="0">
                <a:latin typeface="Times New Roman" panose="02020603050405020304" pitchFamily="18" charset="0"/>
                <a:cs typeface="Times New Roman" panose="02020603050405020304" pitchFamily="18" charset="0"/>
              </a:rPr>
              <a:t>Kurum, E-Mail</a:t>
            </a:r>
            <a:endParaRPr lang="en-TR" baseline="30000" dirty="0">
              <a:latin typeface="Times New Roman" panose="02020603050405020304" pitchFamily="18" charset="0"/>
              <a:cs typeface="Times New Roman" panose="02020603050405020304" pitchFamily="18" charset="0"/>
            </a:endParaRPr>
          </a:p>
        </p:txBody>
      </p:sp>
      <p:sp>
        <p:nvSpPr>
          <p:cNvPr id="6" name="Subtitle 2">
            <a:extLst>
              <a:ext uri="{FF2B5EF4-FFF2-40B4-BE49-F238E27FC236}">
                <a16:creationId xmlns:a16="http://schemas.microsoft.com/office/drawing/2014/main" id="{645D791B-D237-B913-2B0E-234FAECCEA60}"/>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D2BA9CF6-7F46-856C-2B69-417EC8211E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20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58280-E28F-1A8D-FA7A-12CF0B6C2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C87747-91B3-DDF9-F68A-1F79B7449DB0}"/>
              </a:ext>
            </a:extLst>
          </p:cNvPr>
          <p:cNvSpPr>
            <a:spLocks noGrp="1"/>
          </p:cNvSpPr>
          <p:nvPr>
            <p:ph type="ctrTitle"/>
          </p:nvPr>
        </p:nvSpPr>
        <p:spPr>
          <a:xfrm>
            <a:off x="725214" y="608456"/>
            <a:ext cx="10741572" cy="2647506"/>
          </a:xfrm>
        </p:spPr>
        <p:txBody>
          <a:bodyPr anchor="ctr">
            <a:noAutofit/>
          </a:bodyPr>
          <a:lstStyle/>
          <a:p>
            <a:pPr algn="ctr"/>
            <a:r>
              <a:rPr lang="tr-TR" sz="4800" b="1" kern="100" dirty="0">
                <a:latin typeface="Times New Roman" panose="02020603050405020304" pitchFamily="18" charset="0"/>
                <a:ea typeface="Aptos" panose="020B0004020202020204" pitchFamily="34" charset="0"/>
                <a:cs typeface="Times New Roman" panose="02020603050405020304" pitchFamily="18" charset="0"/>
              </a:rPr>
              <a:t>Bulgular</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B3310957-5B9B-22C9-5828-F273984F6083}"/>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8EA80EDE-5F44-1831-3C3E-C604820927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5D2A49B8-064C-D1F5-522B-0CF20708101E}"/>
              </a:ext>
            </a:extLst>
          </p:cNvPr>
          <p:cNvSpPr>
            <a:spLocks noGrp="1"/>
          </p:cNvSpPr>
          <p:nvPr>
            <p:ph type="subTitle" idx="1"/>
          </p:nvPr>
        </p:nvSpPr>
        <p:spPr>
          <a:xfrm>
            <a:off x="848298" y="2428081"/>
            <a:ext cx="10827808" cy="1655762"/>
          </a:xfrm>
        </p:spPr>
        <p:txBody>
          <a:bodyPr>
            <a:noAutofit/>
          </a:bodyPr>
          <a:lstStyle/>
          <a:p>
            <a:r>
              <a:rPr lang="tr-TR" dirty="0">
                <a:latin typeface="Times New Roman" panose="02020603050405020304" pitchFamily="18" charset="0"/>
                <a:cs typeface="Times New Roman" panose="02020603050405020304" pitchFamily="18" charset="0"/>
              </a:rPr>
              <a:t>Bulgular kısmında, araştırmada elde edilen sonuçlar ve verilerin analizi sonucunda ortaya çıkan önemli bulgular detaylı bir şekilde sunulur. Bu bölümde, araştırma soruları veya hipotezler doğrultusunda elde edilen veriler sistematik bir şekilde ele alınır ve analiz sonuçları okuyuculara sunulur. Verilerin sunumu, grafikler, tablolar ve istatistiksel analizler ile desteklenir. Ayrıca, bulguların araştırmanın amaç ve hipotezleri ile nasıl uyumlu olduğu ve bu bulguların ne anlama geldiği açıklanır. Bulgular kısmında, elde edilen sonuçların literatürdeki diğer çalışmalarla karşılaştırılması ve araştırmanın alana katkısının vurgulanması da önemlidir.</a:t>
            </a:r>
          </a:p>
        </p:txBody>
      </p:sp>
    </p:spTree>
    <p:extLst>
      <p:ext uri="{BB962C8B-B14F-4D97-AF65-F5344CB8AC3E}">
        <p14:creationId xmlns:p14="http://schemas.microsoft.com/office/powerpoint/2010/main" val="685973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67DDB-8050-7D5C-2700-5A1C71171E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15EA0B-C7E6-C52A-7B73-CC945D017295}"/>
              </a:ext>
            </a:extLst>
          </p:cNvPr>
          <p:cNvSpPr>
            <a:spLocks noGrp="1"/>
          </p:cNvSpPr>
          <p:nvPr>
            <p:ph type="ctrTitle"/>
          </p:nvPr>
        </p:nvSpPr>
        <p:spPr>
          <a:xfrm>
            <a:off x="805601" y="608456"/>
            <a:ext cx="10741572" cy="2647506"/>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S</a:t>
            </a:r>
            <a:r>
              <a:rPr lang="tr-TR" sz="4800" b="1" kern="100" dirty="0">
                <a:latin typeface="Times New Roman" panose="02020603050405020304" pitchFamily="18" charset="0"/>
                <a:ea typeface="Aptos" panose="020B0004020202020204" pitchFamily="34" charset="0"/>
                <a:cs typeface="Times New Roman" panose="02020603050405020304" pitchFamily="18" charset="0"/>
              </a:rPr>
              <a:t>onuç ve Öneriler</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B2C4A124-0FCF-E37A-12CE-5D1B90B23F4F}"/>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D95D2228-CAC6-30DC-56BB-6CF46EB8F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3F19310B-3193-C291-8092-28228B79B53C}"/>
              </a:ext>
            </a:extLst>
          </p:cNvPr>
          <p:cNvSpPr>
            <a:spLocks noGrp="1"/>
          </p:cNvSpPr>
          <p:nvPr>
            <p:ph type="subTitle" idx="1"/>
          </p:nvPr>
        </p:nvSpPr>
        <p:spPr>
          <a:xfrm>
            <a:off x="827013" y="2880685"/>
            <a:ext cx="11042573" cy="1655762"/>
          </a:xfrm>
        </p:spPr>
        <p:txBody>
          <a:bodyPr>
            <a:noAutofit/>
          </a:bodyPr>
          <a:lstStyle/>
          <a:p>
            <a:r>
              <a:rPr lang="tr-TR" sz="2800" dirty="0">
                <a:latin typeface="Times New Roman" panose="02020603050405020304" pitchFamily="18" charset="0"/>
                <a:cs typeface="Times New Roman" panose="02020603050405020304" pitchFamily="18" charset="0"/>
              </a:rPr>
              <a:t>Bulgulara dayanarak, araştırmanın amacına ulaşma durumu detaylandırılır.</a:t>
            </a:r>
          </a:p>
          <a:p>
            <a:r>
              <a:rPr lang="tr-TR" sz="2800" dirty="0">
                <a:latin typeface="Times New Roman" panose="02020603050405020304" pitchFamily="18" charset="0"/>
                <a:cs typeface="Times New Roman" panose="02020603050405020304" pitchFamily="18" charset="0"/>
              </a:rPr>
              <a:t>Gelecekteki araştırmalara ilişkin önerilerde bulunulur.</a:t>
            </a:r>
          </a:p>
          <a:p>
            <a:r>
              <a:rPr lang="tr-TR" sz="2800" dirty="0">
                <a:latin typeface="Times New Roman" panose="02020603050405020304" pitchFamily="18" charset="0"/>
                <a:cs typeface="Times New Roman" panose="02020603050405020304" pitchFamily="18" charset="0"/>
              </a:rPr>
              <a:t> dikkate alınması önerilmektedir. </a:t>
            </a:r>
          </a:p>
        </p:txBody>
      </p:sp>
    </p:spTree>
    <p:extLst>
      <p:ext uri="{BB962C8B-B14F-4D97-AF65-F5344CB8AC3E}">
        <p14:creationId xmlns:p14="http://schemas.microsoft.com/office/powerpoint/2010/main" val="2637479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5CA8D-F52D-9545-9F92-B673F08299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835FC9-83DD-8BDE-8221-359B5311864B}"/>
              </a:ext>
            </a:extLst>
          </p:cNvPr>
          <p:cNvSpPr>
            <a:spLocks noGrp="1"/>
          </p:cNvSpPr>
          <p:nvPr>
            <p:ph type="ctrTitle"/>
          </p:nvPr>
        </p:nvSpPr>
        <p:spPr>
          <a:xfrm>
            <a:off x="871702" y="1386067"/>
            <a:ext cx="10741572" cy="2647506"/>
          </a:xfrm>
        </p:spPr>
        <p:txBody>
          <a:bodyPr anchor="ctr">
            <a:noAutofit/>
          </a:bodyPr>
          <a:lstStyle/>
          <a:p>
            <a:pPr algn="ctr"/>
            <a:r>
              <a:rPr lang="tr-TR" sz="4800" b="1" kern="100" dirty="0">
                <a:latin typeface="Times New Roman" panose="02020603050405020304" pitchFamily="18" charset="0"/>
                <a:ea typeface="Aptos" panose="020B0004020202020204" pitchFamily="34" charset="0"/>
                <a:cs typeface="Times New Roman" panose="02020603050405020304" pitchFamily="18" charset="0"/>
              </a:rPr>
              <a:t>Kaynaklar</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37615EA8-7A41-9927-A737-365ED0AABFEE}"/>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6C57FC14-5AD7-463B-B378-A89286C85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64C6E9FD-E7A8-DD63-E233-D6B92999D1E7}"/>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APA7 stiline uygun olarak kullanılan kaynaklar burada verilir.</a:t>
            </a:r>
          </a:p>
        </p:txBody>
      </p:sp>
    </p:spTree>
    <p:extLst>
      <p:ext uri="{BB962C8B-B14F-4D97-AF65-F5344CB8AC3E}">
        <p14:creationId xmlns:p14="http://schemas.microsoft.com/office/powerpoint/2010/main" val="268244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F49975-3C91-1F0E-1195-D5E34A9DCF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87AB7-E698-996B-83C4-C3E5A4EE60FD}"/>
              </a:ext>
            </a:extLst>
          </p:cNvPr>
          <p:cNvSpPr>
            <a:spLocks noGrp="1"/>
          </p:cNvSpPr>
          <p:nvPr>
            <p:ph type="ctrTitle"/>
          </p:nvPr>
        </p:nvSpPr>
        <p:spPr>
          <a:xfrm>
            <a:off x="959837" y="3429000"/>
            <a:ext cx="10741572" cy="2647506"/>
          </a:xfrm>
        </p:spPr>
        <p:txBody>
          <a:bodyPr anchor="ctr">
            <a:noAutofit/>
          </a:bodyPr>
          <a:lstStyle/>
          <a:p>
            <a:pPr algn="l"/>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Sunum İçeriği</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Giriş</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Araştırmanın Amacı</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Yöntem</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Bulgular</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Sonuç ve Öneriler</a:t>
            </a:r>
            <a:b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000" kern="100" dirty="0">
                <a:effectLst/>
                <a:latin typeface="Times New Roman" panose="02020603050405020304" pitchFamily="18" charset="0"/>
                <a:ea typeface="Aptos" panose="020B0004020202020204" pitchFamily="34" charset="0"/>
                <a:cs typeface="Times New Roman" panose="02020603050405020304" pitchFamily="18" charset="0"/>
              </a:rPr>
              <a:t>- Kaynaklar</a:t>
            </a:r>
            <a: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br>
            <a: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tr-TR" sz="4800" kern="100" dirty="0">
                <a:effectLst/>
                <a:latin typeface="Times New Roman" panose="02020603050405020304" pitchFamily="18" charset="0"/>
                <a:ea typeface="Aptos" panose="020B0004020202020204" pitchFamily="34" charset="0"/>
                <a:cs typeface="Times New Roman" panose="02020603050405020304" pitchFamily="18" charset="0"/>
              </a:rPr>
            </a:b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7626FB91-5AF5-404F-B50D-CD49CF8A09F5}"/>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EC811E35-7565-34FF-6BAB-381EE0716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796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5FEBF8-BEFD-6D47-6F45-ED67DED913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F741FD-7684-A368-CBE9-16BE0DBAE075}"/>
              </a:ext>
            </a:extLst>
          </p:cNvPr>
          <p:cNvSpPr>
            <a:spLocks noGrp="1"/>
          </p:cNvSpPr>
          <p:nvPr>
            <p:ph type="ctrTitle"/>
          </p:nvPr>
        </p:nvSpPr>
        <p:spPr>
          <a:xfrm>
            <a:off x="1885253" y="1547108"/>
            <a:ext cx="8107045" cy="604573"/>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Giriş</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734A7776-A9A7-CBC9-3FD1-FB07E0AADDEB}"/>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8E7C69B3-65D3-65F8-2A48-9278124D75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EC9C8A30-EF77-21F2-2F14-EAEB25A8915F}"/>
              </a:ext>
            </a:extLst>
          </p:cNvPr>
          <p:cNvSpPr>
            <a:spLocks noGrp="1"/>
          </p:cNvSpPr>
          <p:nvPr>
            <p:ph type="subTitle" idx="1"/>
          </p:nvPr>
        </p:nvSpPr>
        <p:spPr>
          <a:xfrm>
            <a:off x="555199" y="2351400"/>
            <a:ext cx="11317995" cy="1655762"/>
          </a:xfrm>
        </p:spPr>
        <p:txBody>
          <a:bodyPr>
            <a:noAutofit/>
          </a:bodyPr>
          <a:lstStyle/>
          <a:p>
            <a:r>
              <a:rPr lang="tr-TR" dirty="0">
                <a:latin typeface="Times New Roman" panose="02020603050405020304" pitchFamily="18" charset="0"/>
                <a:cs typeface="Times New Roman" panose="02020603050405020304" pitchFamily="18" charset="0"/>
              </a:rPr>
              <a:t>Bu kısımda araştırma konusu tanıtılarak dinleyiciler çalışmanın genel çerçevesi sunulur. Konunun neden önemli olduğu ve hangi sorulara cevap arandığı vurgulanır. Araştırmada belirlenen ana sorular veya hipotezler net bir şekilde ifade etmeye çalışılır. Çalışmanın genel amacı ve spesifik hedefleri açıklanarak, araştırmanın beklenen sonuçları da vurgulanmalıdır.  Ayrıca, konuyla ilgili daha önce yapılmış çalışmaları ve literatürü özetleyerek, çalışmanın literatürdeki yerini belirlemeye yardımcı olunması gerekmektedir. Çalışmanın dayandığı teorik temeller ve kavramsal çerçeve tanımlanarak, araştırmanın kapsamı ve sınırlamaları belirtilmelidir. </a:t>
            </a:r>
          </a:p>
        </p:txBody>
      </p:sp>
    </p:spTree>
    <p:extLst>
      <p:ext uri="{BB962C8B-B14F-4D97-AF65-F5344CB8AC3E}">
        <p14:creationId xmlns:p14="http://schemas.microsoft.com/office/powerpoint/2010/main" val="145219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537E8-7D45-1AF9-F311-8070FF4F6D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4AAB3E-B1FE-847F-20BF-E5B21BAAD0CB}"/>
              </a:ext>
            </a:extLst>
          </p:cNvPr>
          <p:cNvSpPr>
            <a:spLocks noGrp="1"/>
          </p:cNvSpPr>
          <p:nvPr>
            <p:ph type="ctrTitle"/>
          </p:nvPr>
        </p:nvSpPr>
        <p:spPr>
          <a:xfrm>
            <a:off x="871702" y="1386067"/>
            <a:ext cx="10741572" cy="2647506"/>
          </a:xfrm>
        </p:spPr>
        <p:txBody>
          <a:bodyPr anchor="ctr">
            <a:noAutofit/>
          </a:bodyPr>
          <a:lstStyle/>
          <a:p>
            <a:pPr algn="ctr"/>
            <a:r>
              <a:rPr lang="tr-TR" sz="4800" b="1" kern="100" dirty="0">
                <a:latin typeface="Times New Roman" panose="02020603050405020304" pitchFamily="18" charset="0"/>
                <a:ea typeface="Aptos" panose="020B0004020202020204" pitchFamily="34" charset="0"/>
                <a:cs typeface="Times New Roman" panose="02020603050405020304" pitchFamily="18" charset="0"/>
              </a:rPr>
              <a:t>Araştırmanın Amacı</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85487299-6B76-583E-BF29-A10C7930F566}"/>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60F10EA1-5CC6-CCA9-DC40-DAEF531F9B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3B66CE41-C924-58C2-5006-B5ADB71B3183}"/>
              </a:ext>
            </a:extLst>
          </p:cNvPr>
          <p:cNvSpPr>
            <a:spLocks noGrp="1"/>
          </p:cNvSpPr>
          <p:nvPr>
            <p:ph type="subTitle" idx="1"/>
          </p:nvPr>
        </p:nvSpPr>
        <p:spPr>
          <a:xfrm>
            <a:off x="1777388" y="3524600"/>
            <a:ext cx="9144000" cy="1655762"/>
          </a:xfrm>
        </p:spPr>
        <p:txBody>
          <a:bodyPr>
            <a:normAutofit fontScale="92500" lnSpcReduction="20000"/>
          </a:bodyPr>
          <a:lstStyle/>
          <a:p>
            <a:r>
              <a:rPr lang="tr-TR" sz="2800" dirty="0">
                <a:latin typeface="Times New Roman" panose="02020603050405020304" pitchFamily="18" charset="0"/>
                <a:cs typeface="Times New Roman" panose="02020603050405020304" pitchFamily="18" charset="0"/>
              </a:rPr>
              <a:t>Araştırmanın önemi ve gerekçesi burada sunulmalıdır. Bu çalışmanın amacı, konuyu derinlemesine inceleyerek, bu alandaki hangi bilgi boşluklarını doldurduğu vurgulanmalıdır. Bu bağlamda, araştırmanın spesifik hedefleri bulunmaktadır ayrıntılı şekilde açıklanmalıdır.</a:t>
            </a:r>
          </a:p>
        </p:txBody>
      </p:sp>
    </p:spTree>
    <p:extLst>
      <p:ext uri="{BB962C8B-B14F-4D97-AF65-F5344CB8AC3E}">
        <p14:creationId xmlns:p14="http://schemas.microsoft.com/office/powerpoint/2010/main" val="784723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3B02-7441-05AD-783E-A2CBC5CDB2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BAD490-0197-38BE-B826-59BA5837D451}"/>
              </a:ext>
            </a:extLst>
          </p:cNvPr>
          <p:cNvSpPr>
            <a:spLocks noGrp="1"/>
          </p:cNvSpPr>
          <p:nvPr>
            <p:ph type="ctrTitle"/>
          </p:nvPr>
        </p:nvSpPr>
        <p:spPr>
          <a:xfrm>
            <a:off x="725214" y="509498"/>
            <a:ext cx="10741572" cy="2647506"/>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Yöntem</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ECB23D39-C7D7-D273-06F8-1D16BF613373}"/>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4E75B70E-3988-D622-E613-B8DCF33B3F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F0162CD5-9D5F-6FEC-8DAA-0198B1F44296}"/>
              </a:ext>
            </a:extLst>
          </p:cNvPr>
          <p:cNvSpPr>
            <a:spLocks noGrp="1"/>
          </p:cNvSpPr>
          <p:nvPr>
            <p:ph type="subTitle" idx="1"/>
          </p:nvPr>
        </p:nvSpPr>
        <p:spPr>
          <a:xfrm>
            <a:off x="914400" y="2314245"/>
            <a:ext cx="10668000" cy="2955275"/>
          </a:xfrm>
        </p:spPr>
        <p:txBody>
          <a:bodyPr>
            <a:noAutofit/>
          </a:bodyPr>
          <a:lstStyle/>
          <a:p>
            <a:r>
              <a:rPr lang="tr-TR" dirty="0">
                <a:latin typeface="Times New Roman" panose="02020603050405020304" pitchFamily="18" charset="0"/>
                <a:cs typeface="Times New Roman" panose="02020603050405020304" pitchFamily="18" charset="0"/>
              </a:rPr>
              <a:t>Araştırmanın bu kısmında, çalışmanın nasıl gerçekleştirildiği detaylı bir şekilde açıklanmaktadır. İlk olarak, araştırma tasarımı hakkında bilgi verilir; bu çalışmada kullanılan yöntem (nicel, nitel veya karma yöntem) belirtilir. Daha sonra, örneklem ve katılımcılar hakkında bilgi verilerek, araştırmanın hangi grupta veya katılımcılarda yapıldığı, örneklem büyüklüğü ve katılımcıların nasıl seçildiği açıklanır. Araştırmada kullanılan veri toplama araçları tanıtılarak, bu araçların geçerliliği ve güvenilirliği hakkında bilgi sağlanır. Verilerin nasıl ve ne zaman toplandığı, veri toplama sürecinin aşamaları ayrıntılı bir şekilde açıklanır. Toplanan verilerin nasıl analiz edildiği ve hangi istatistiksel veya nitel analiz yöntemlerinin kullanıldığı belirtilir. Son olarak, araştırmanın etik onayının alınıp alınmadığı, katılımcıların gizliliğinin nasıl korunduğu ve etik kurallara nasıl uyulduğu açıklanır. </a:t>
            </a:r>
          </a:p>
        </p:txBody>
      </p:sp>
    </p:spTree>
    <p:extLst>
      <p:ext uri="{BB962C8B-B14F-4D97-AF65-F5344CB8AC3E}">
        <p14:creationId xmlns:p14="http://schemas.microsoft.com/office/powerpoint/2010/main" val="4093363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C29C1-0083-BB80-4DCC-4D67315464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507AA-ACB5-E155-9704-9502923D44B5}"/>
              </a:ext>
            </a:extLst>
          </p:cNvPr>
          <p:cNvSpPr>
            <a:spLocks noGrp="1"/>
          </p:cNvSpPr>
          <p:nvPr>
            <p:ph type="ctrTitle"/>
          </p:nvPr>
        </p:nvSpPr>
        <p:spPr>
          <a:xfrm>
            <a:off x="849668" y="649287"/>
            <a:ext cx="10741572" cy="2647506"/>
          </a:xfrm>
        </p:spPr>
        <p:txBody>
          <a:bodyPr anchor="ctr">
            <a:noAutofit/>
          </a:bodyPr>
          <a:lstStyle/>
          <a:p>
            <a:pPr algn="ctr"/>
            <a:r>
              <a:rPr lang="tr-TR" sz="4800" b="1" kern="100" dirty="0">
                <a:latin typeface="Times New Roman" panose="02020603050405020304" pitchFamily="18" charset="0"/>
                <a:ea typeface="Aptos" panose="020B0004020202020204" pitchFamily="34" charset="0"/>
                <a:cs typeface="Times New Roman" panose="02020603050405020304" pitchFamily="18" charset="0"/>
              </a:rPr>
              <a:t>Araştırma Grubu</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90063DA8-70A8-0A0D-9C64-AE285E407341}"/>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65A5304B-D92D-1A2C-D220-7F4378F55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4622E781-BCEF-5565-829C-8B05254E5166}"/>
              </a:ext>
            </a:extLst>
          </p:cNvPr>
          <p:cNvSpPr>
            <a:spLocks noGrp="1"/>
          </p:cNvSpPr>
          <p:nvPr>
            <p:ph type="subTitle" idx="1"/>
          </p:nvPr>
        </p:nvSpPr>
        <p:spPr>
          <a:xfrm>
            <a:off x="1648454" y="2601119"/>
            <a:ext cx="9144000" cy="1655762"/>
          </a:xfrm>
        </p:spPr>
        <p:txBody>
          <a:bodyPr>
            <a:noAutofit/>
          </a:bodyPr>
          <a:lstStyle/>
          <a:p>
            <a:r>
              <a:rPr lang="tr-TR" dirty="0">
                <a:latin typeface="Times New Roman" panose="02020603050405020304" pitchFamily="18" charset="0"/>
                <a:cs typeface="Times New Roman" panose="02020603050405020304" pitchFamily="18" charset="0"/>
              </a:rPr>
              <a:t>Araştırma grubu kısmında, araştırmanın gerçekleştirildiği katılımcıların ve örneklemin detayları açıklanmaktadır. Bu bölümde, çalışmanın hangi grupta veya katılımcılarda yapıldığı, örneklem büyüklüğü ve katılımcıların demografik özellikleri (yaş, cinsiyet, eğitim düzeyi gibi) belirtilir. Ayrıca, katılımcıların seçilme kriterleri ve örneklemin nasıl oluşturulduğu detaylandırılır. Araştırma grubu kısmında, katılımcıların araştırmaya gönüllü katılımı ve gizliliklerinin nasıl korunduğu da vurgulanır. </a:t>
            </a:r>
          </a:p>
        </p:txBody>
      </p:sp>
    </p:spTree>
    <p:extLst>
      <p:ext uri="{BB962C8B-B14F-4D97-AF65-F5344CB8AC3E}">
        <p14:creationId xmlns:p14="http://schemas.microsoft.com/office/powerpoint/2010/main" val="2303292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C5DDA-269C-1E0F-9909-C1B50AF761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D612AA-2183-149E-D02A-B058E7053257}"/>
              </a:ext>
            </a:extLst>
          </p:cNvPr>
          <p:cNvSpPr>
            <a:spLocks noGrp="1"/>
          </p:cNvSpPr>
          <p:nvPr>
            <p:ph type="ctrTitle"/>
          </p:nvPr>
        </p:nvSpPr>
        <p:spPr>
          <a:xfrm>
            <a:off x="926787" y="509498"/>
            <a:ext cx="10741572" cy="2647506"/>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Veri Toplama Süreçleri</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98891AA9-7C2E-8F89-9F33-A2585BA51EB6}"/>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DCA27B64-4656-A9E6-DCF7-F6476D2BCE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4802B7D3-45EB-C90A-B5B0-4FFF7911D2E8}"/>
              </a:ext>
            </a:extLst>
          </p:cNvPr>
          <p:cNvSpPr>
            <a:spLocks noGrp="1"/>
          </p:cNvSpPr>
          <p:nvPr>
            <p:ph type="subTitle" idx="1"/>
          </p:nvPr>
        </p:nvSpPr>
        <p:spPr>
          <a:xfrm>
            <a:off x="673525" y="2601119"/>
            <a:ext cx="10994834" cy="1655762"/>
          </a:xfrm>
        </p:spPr>
        <p:txBody>
          <a:bodyPr>
            <a:noAutofit/>
          </a:bodyPr>
          <a:lstStyle/>
          <a:p>
            <a:r>
              <a:rPr lang="tr-TR" sz="2800" dirty="0">
                <a:latin typeface="Times New Roman" panose="02020603050405020304" pitchFamily="18" charset="0"/>
                <a:cs typeface="Times New Roman" panose="02020603050405020304" pitchFamily="18" charset="0"/>
              </a:rPr>
              <a:t>Veri toplama süreçleri kısmında, araştırmanın verilerinin nasıl ve ne zaman toplandığı ayrıntılı bir şekilde açıklanmalıdır. Bu bölümde, veri toplama sürecinin aşamaları, kullanılan veri toplama araçları ve yöntemleri detaylandırılır. Verilerin toplandığı ortamlar, katılımcılara yönelik yapılan uygulamalar ve veri toplama süreçlerinin düzenlenmesi gibi unsurlar ele alınır. Ayrıca, veri toplama sürecinde karşılaşılan zorluklar ve bu zorlukların nasıl aşıldığına dair bilgiler de verilir. </a:t>
            </a:r>
          </a:p>
        </p:txBody>
      </p:sp>
    </p:spTree>
    <p:extLst>
      <p:ext uri="{BB962C8B-B14F-4D97-AF65-F5344CB8AC3E}">
        <p14:creationId xmlns:p14="http://schemas.microsoft.com/office/powerpoint/2010/main" val="343297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B372-8040-27E4-BBA6-7BCFD214F4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D07F16-E7D5-7A1F-432E-872732893C18}"/>
              </a:ext>
            </a:extLst>
          </p:cNvPr>
          <p:cNvSpPr>
            <a:spLocks noGrp="1"/>
          </p:cNvSpPr>
          <p:nvPr>
            <p:ph type="ctrTitle"/>
          </p:nvPr>
        </p:nvSpPr>
        <p:spPr>
          <a:xfrm>
            <a:off x="725214" y="540939"/>
            <a:ext cx="10741572" cy="2647506"/>
          </a:xfrm>
        </p:spPr>
        <p:txBody>
          <a:bodyPr anchor="ctr">
            <a:noAutofit/>
          </a:bodyPr>
          <a:lstStyle/>
          <a:p>
            <a:pPr algn="ctr"/>
            <a:r>
              <a:rPr lang="tr-TR" sz="4800" b="1" kern="100" dirty="0">
                <a:effectLst/>
                <a:latin typeface="Times New Roman" panose="02020603050405020304" pitchFamily="18" charset="0"/>
                <a:ea typeface="Aptos" panose="020B0004020202020204" pitchFamily="34" charset="0"/>
                <a:cs typeface="Times New Roman" panose="02020603050405020304" pitchFamily="18" charset="0"/>
              </a:rPr>
              <a:t>Veri Toplama Aracı</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7683970E-6AAA-EE99-38DF-86252FB2FC06}"/>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89522654-CAA7-BE0D-9A59-9A22C553B6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1C4B4CE0-4726-CB52-251C-681D0195B7A1}"/>
              </a:ext>
            </a:extLst>
          </p:cNvPr>
          <p:cNvSpPr>
            <a:spLocks noGrp="1"/>
          </p:cNvSpPr>
          <p:nvPr>
            <p:ph type="subTitle" idx="1"/>
          </p:nvPr>
        </p:nvSpPr>
        <p:spPr>
          <a:xfrm>
            <a:off x="725214" y="2368626"/>
            <a:ext cx="10741572" cy="3010359"/>
          </a:xfrm>
        </p:spPr>
        <p:txBody>
          <a:bodyPr>
            <a:noAutofit/>
          </a:bodyPr>
          <a:lstStyle/>
          <a:p>
            <a:r>
              <a:rPr lang="tr-TR" dirty="0">
                <a:latin typeface="Times New Roman" panose="02020603050405020304" pitchFamily="18" charset="0"/>
                <a:cs typeface="Times New Roman" panose="02020603050405020304" pitchFamily="18" charset="0"/>
              </a:rPr>
              <a:t>Bu  kısımda  veri toplama sürecinde</a:t>
            </a:r>
          </a:p>
          <a:p>
            <a:r>
              <a:rPr lang="tr-TR" dirty="0">
                <a:latin typeface="Times New Roman" panose="02020603050405020304" pitchFamily="18" charset="0"/>
                <a:cs typeface="Times New Roman" panose="02020603050405020304" pitchFamily="18" charset="0"/>
              </a:rPr>
              <a:t> kullanılan ölçme [anketler/görüşmeler/gözlemler gibi] araçlardan bahsedilir. </a:t>
            </a:r>
          </a:p>
        </p:txBody>
      </p:sp>
    </p:spTree>
    <p:extLst>
      <p:ext uri="{BB962C8B-B14F-4D97-AF65-F5344CB8AC3E}">
        <p14:creationId xmlns:p14="http://schemas.microsoft.com/office/powerpoint/2010/main" val="2943514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B9995-EF8B-22DC-7C18-9DDA9866E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156657-B221-C1FA-B5C2-8262B9CAA386}"/>
              </a:ext>
            </a:extLst>
          </p:cNvPr>
          <p:cNvSpPr>
            <a:spLocks noGrp="1"/>
          </p:cNvSpPr>
          <p:nvPr>
            <p:ph type="ctrTitle"/>
          </p:nvPr>
        </p:nvSpPr>
        <p:spPr>
          <a:xfrm>
            <a:off x="574246" y="419856"/>
            <a:ext cx="10741572" cy="2647506"/>
          </a:xfrm>
        </p:spPr>
        <p:txBody>
          <a:bodyPr anchor="ctr">
            <a:noAutofit/>
          </a:bodyPr>
          <a:lstStyle/>
          <a:p>
            <a:pPr algn="ctr"/>
            <a:r>
              <a:rPr lang="tr-TR" sz="4800" b="1" kern="100" dirty="0">
                <a:latin typeface="Times New Roman" panose="02020603050405020304" pitchFamily="18" charset="0"/>
                <a:ea typeface="Aptos" panose="020B0004020202020204" pitchFamily="34" charset="0"/>
                <a:cs typeface="Times New Roman" panose="02020603050405020304" pitchFamily="18" charset="0"/>
              </a:rPr>
              <a:t>Veri Analizi</a:t>
            </a:r>
            <a:endParaRPr lang="tr-TR" sz="4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Subtitle 2">
            <a:extLst>
              <a:ext uri="{FF2B5EF4-FFF2-40B4-BE49-F238E27FC236}">
                <a16:creationId xmlns:a16="http://schemas.microsoft.com/office/drawing/2014/main" id="{58C38F84-31BF-29C8-1A93-A63CC3FC91E1}"/>
              </a:ext>
            </a:extLst>
          </p:cNvPr>
          <p:cNvSpPr txBox="1">
            <a:spLocks/>
          </p:cNvSpPr>
          <p:nvPr/>
        </p:nvSpPr>
        <p:spPr>
          <a:xfrm>
            <a:off x="3453570" y="6327152"/>
            <a:ext cx="6059825" cy="746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200" b="1" dirty="0">
                <a:latin typeface="Times New Roman" panose="02020603050405020304" pitchFamily="18" charset="0"/>
                <a:cs typeface="Times New Roman" panose="02020603050405020304" pitchFamily="18" charset="0"/>
              </a:rPr>
              <a:t>II</a:t>
            </a:r>
            <a:r>
              <a:rPr lang="en-TR" sz="1200" b="1">
                <a:latin typeface="Times New Roman" panose="02020603050405020304" pitchFamily="18" charset="0"/>
                <a:cs typeface="Times New Roman" panose="02020603050405020304" pitchFamily="18" charset="0"/>
              </a:rPr>
              <a:t>. Uluslararası </a:t>
            </a:r>
            <a:r>
              <a:rPr lang="tr-TR" sz="1200" b="1" dirty="0">
                <a:latin typeface="Times New Roman" panose="02020603050405020304" pitchFamily="18" charset="0"/>
                <a:cs typeface="Times New Roman" panose="02020603050405020304" pitchFamily="18" charset="0"/>
              </a:rPr>
              <a:t>Eğitimde Pedagojik Araştırmalar Kongresi</a:t>
            </a:r>
            <a:endParaRPr lang="en-TR" sz="1200" b="1" dirty="0">
              <a:latin typeface="Times New Roman" panose="02020603050405020304" pitchFamily="18" charset="0"/>
              <a:cs typeface="Times New Roman" panose="02020603050405020304" pitchFamily="18" charset="0"/>
            </a:endParaRPr>
          </a:p>
          <a:p>
            <a:r>
              <a:rPr lang="tr-TR" sz="1200" baseline="30000" dirty="0">
                <a:latin typeface="Times New Roman" panose="02020603050405020304" pitchFamily="18" charset="0"/>
                <a:cs typeface="Times New Roman" panose="02020603050405020304" pitchFamily="18" charset="0"/>
              </a:rPr>
              <a:t>20-23 Mayıs 2025</a:t>
            </a:r>
            <a:r>
              <a:rPr lang="en-TR" sz="1200" baseline="30000">
                <a:latin typeface="Times New Roman" panose="02020603050405020304" pitchFamily="18" charset="0"/>
                <a:cs typeface="Times New Roman" panose="02020603050405020304" pitchFamily="18" charset="0"/>
              </a:rPr>
              <a:t>, </a:t>
            </a:r>
            <a:r>
              <a:rPr lang="tr-TR" sz="1200" baseline="30000" dirty="0">
                <a:latin typeface="Times New Roman" panose="02020603050405020304" pitchFamily="18" charset="0"/>
                <a:cs typeface="Times New Roman" panose="02020603050405020304" pitchFamily="18" charset="0"/>
              </a:rPr>
              <a:t>Antalya</a:t>
            </a: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tr-TR" baseline="30000" dirty="0">
              <a:latin typeface="Calibri" panose="020F0502020204030204" pitchFamily="34" charset="0"/>
              <a:cs typeface="Calibri" panose="020F0502020204030204" pitchFamily="34" charset="0"/>
            </a:endParaRPr>
          </a:p>
          <a:p>
            <a:endParaRPr lang="en-TR" baseline="30000" dirty="0">
              <a:latin typeface="Calibri" panose="020F0502020204030204" pitchFamily="34" charset="0"/>
              <a:cs typeface="Calibri" panose="020F0502020204030204" pitchFamily="34" charset="0"/>
            </a:endParaRPr>
          </a:p>
        </p:txBody>
      </p:sp>
      <p:pic>
        <p:nvPicPr>
          <p:cNvPr id="7" name="Picture 2">
            <a:extLst>
              <a:ext uri="{FF2B5EF4-FFF2-40B4-BE49-F238E27FC236}">
                <a16:creationId xmlns:a16="http://schemas.microsoft.com/office/drawing/2014/main" id="{D07ECC6D-2E1A-3688-B28A-61A6563CB1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298575"/>
          </a:xfrm>
          <a:prstGeom prst="rect">
            <a:avLst/>
          </a:prstGeom>
          <a:noFill/>
          <a:extLst>
            <a:ext uri="{909E8E84-426E-40DD-AFC4-6F175D3DCCD1}">
              <a14:hiddenFill xmlns:a14="http://schemas.microsoft.com/office/drawing/2010/main">
                <a:solidFill>
                  <a:srgbClr val="FFFFFF"/>
                </a:solidFill>
              </a14:hiddenFill>
            </a:ext>
          </a:extLst>
        </p:spPr>
      </p:pic>
      <p:sp>
        <p:nvSpPr>
          <p:cNvPr id="5" name="Alt Başlık 4">
            <a:extLst>
              <a:ext uri="{FF2B5EF4-FFF2-40B4-BE49-F238E27FC236}">
                <a16:creationId xmlns:a16="http://schemas.microsoft.com/office/drawing/2014/main" id="{75B692B1-94B6-AAA8-F6BD-F176F7C82A5B}"/>
              </a:ext>
            </a:extLst>
          </p:cNvPr>
          <p:cNvSpPr>
            <a:spLocks noGrp="1"/>
          </p:cNvSpPr>
          <p:nvPr>
            <p:ph type="subTitle" idx="1"/>
          </p:nvPr>
        </p:nvSpPr>
        <p:spPr>
          <a:xfrm>
            <a:off x="1294823" y="2378867"/>
            <a:ext cx="9791818" cy="1655762"/>
          </a:xfrm>
        </p:spPr>
        <p:txBody>
          <a:bodyPr>
            <a:noAutofit/>
          </a:bodyPr>
          <a:lstStyle/>
          <a:p>
            <a:r>
              <a:rPr lang="tr-TR" dirty="0">
                <a:latin typeface="Times New Roman" panose="02020603050405020304" pitchFamily="18" charset="0"/>
                <a:cs typeface="Times New Roman" panose="02020603050405020304" pitchFamily="18" charset="0"/>
              </a:rPr>
              <a:t>Veri analizi kısmında, toplanan verilerin nasıl işlendiği ve değerlendirildiği detaylı bir şekilde açıklanır. Bu bölümde, kullanılan analiz yöntemleri ve teknikleri belirtilir. Çalışmada hangi istatistiksel yöntemlerin veya nitel analiz tekniklerinin kullanıldığı, verilerin nasıl kodlandığı, kategorize edildiği ve yorumlandığı açıklanır. Ayrıca, veri analizinin hangi yazılımlar veya araçlar kullanılarak gerçekleştirildiği de belirtilir. Araştırmanın bulgularını desteklemek için kullanılan istatistiksel testler, analiz süreçleri ve elde edilen sonuçların nasıl değerlendirildiği bu kısımda detaylandırılır. Veri analizi bölümünde, analiz sonuçlarının araştırmanın amaç ve hipotezleri ile nasıl ilişkilendirildiği de vurgulanır. </a:t>
            </a:r>
          </a:p>
        </p:txBody>
      </p:sp>
    </p:spTree>
    <p:extLst>
      <p:ext uri="{BB962C8B-B14F-4D97-AF65-F5344CB8AC3E}">
        <p14:creationId xmlns:p14="http://schemas.microsoft.com/office/powerpoint/2010/main" val="32343566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122</TotalTime>
  <Words>780</Words>
  <Application>Microsoft Office PowerPoint</Application>
  <PresentationFormat>Geniş ekran</PresentationFormat>
  <Paragraphs>76</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Aptos</vt:lpstr>
      <vt:lpstr>Aptos Display</vt:lpstr>
      <vt:lpstr>Arial</vt:lpstr>
      <vt:lpstr>Calibri</vt:lpstr>
      <vt:lpstr>Times New Roman</vt:lpstr>
      <vt:lpstr>Office Teması</vt:lpstr>
      <vt:lpstr>BAŞLIK</vt:lpstr>
      <vt:lpstr>Sunum İçeriği  - Giriş - Araştırmanın Amacı - Yöntem - Bulgular - Sonuç ve Öneriler - Kaynaklar   </vt:lpstr>
      <vt:lpstr>Giriş</vt:lpstr>
      <vt:lpstr>Araştırmanın Amacı</vt:lpstr>
      <vt:lpstr>Yöntem</vt:lpstr>
      <vt:lpstr>Araştırma Grubu</vt:lpstr>
      <vt:lpstr>Veri Toplama Süreçleri</vt:lpstr>
      <vt:lpstr>Veri Toplama Aracı</vt:lpstr>
      <vt:lpstr>Veri Analizi</vt:lpstr>
      <vt:lpstr>Bulgular</vt:lpstr>
      <vt:lpstr>Sonuç ve Öneriler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BAŞLIK</dc:title>
  <dc:creator>Zehra Nur Koynoğlu</dc:creator>
  <cp:lastModifiedBy>TALTUN</cp:lastModifiedBy>
  <cp:revision>3</cp:revision>
  <dcterms:created xsi:type="dcterms:W3CDTF">2025-02-18T07:03:07Z</dcterms:created>
  <dcterms:modified xsi:type="dcterms:W3CDTF">2025-02-18T10:12:44Z</dcterms:modified>
</cp:coreProperties>
</file>